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Lst>
  <p:notesMasterIdLst>
    <p:notesMasterId r:id="rId18"/>
  </p:notesMasterIdLst>
  <p:handoutMasterIdLst>
    <p:handoutMasterId r:id="rId19"/>
  </p:handoutMasterIdLst>
  <p:sldIdLst>
    <p:sldId id="256" r:id="rId5"/>
    <p:sldId id="283" r:id="rId6"/>
    <p:sldId id="280" r:id="rId7"/>
    <p:sldId id="277" r:id="rId8"/>
    <p:sldId id="276" r:id="rId9"/>
    <p:sldId id="287" r:id="rId10"/>
    <p:sldId id="286" r:id="rId11"/>
    <p:sldId id="288" r:id="rId12"/>
    <p:sldId id="289" r:id="rId13"/>
    <p:sldId id="260" r:id="rId14"/>
    <p:sldId id="281" r:id="rId15"/>
    <p:sldId id="282"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6C6D8-A092-4B5D-B5C3-C42DC63730AD}" v="21" dt="2025-04-04T21:04:16.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23" autoAdjust="0"/>
  </p:normalViewPr>
  <p:slideViewPr>
    <p:cSldViewPr snapToGrid="0">
      <p:cViewPr varScale="1">
        <p:scale>
          <a:sx n="118" d="100"/>
          <a:sy n="118" d="100"/>
        </p:scale>
        <p:origin x="1912"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Julie" userId="f18b8041-df82-47ea-8fd3-3ed7c333d835" providerId="ADAL" clId="{6936C6D8-A092-4B5D-B5C3-C42DC63730AD}"/>
    <pc:docChg chg="modSld">
      <pc:chgData name="Hall, Julie" userId="f18b8041-df82-47ea-8fd3-3ed7c333d835" providerId="ADAL" clId="{6936C6D8-A092-4B5D-B5C3-C42DC63730AD}" dt="2025-04-04T21:04:16.428" v="20" actId="20577"/>
      <pc:docMkLst>
        <pc:docMk/>
      </pc:docMkLst>
      <pc:sldChg chg="modSp">
        <pc:chgData name="Hall, Julie" userId="f18b8041-df82-47ea-8fd3-3ed7c333d835" providerId="ADAL" clId="{6936C6D8-A092-4B5D-B5C3-C42DC63730AD}" dt="2025-04-04T21:04:16.428" v="20" actId="20577"/>
        <pc:sldMkLst>
          <pc:docMk/>
          <pc:sldMk cId="3417721485" sldId="256"/>
        </pc:sldMkLst>
        <pc:spChg chg="mod">
          <ac:chgData name="Hall, Julie" userId="f18b8041-df82-47ea-8fd3-3ed7c333d835" providerId="ADAL" clId="{6936C6D8-A092-4B5D-B5C3-C42DC63730AD}" dt="2025-04-04T21:04:16.428" v="20" actId="20577"/>
          <ac:spMkLst>
            <pc:docMk/>
            <pc:sldMk cId="3417721485" sldId="256"/>
            <ac:spMk id="3" creationId="{AE584786-6548-4BB4-95FD-977AD1F362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C5D13-3E36-4355-BD0B-A22FCEB394CD}" type="doc">
      <dgm:prSet loTypeId="urn:microsoft.com/office/officeart/2005/8/layout/chevron2" loCatId="process" qsTypeId="urn:microsoft.com/office/officeart/2005/8/quickstyle/simple1" qsCatId="simple" csTypeId="urn:microsoft.com/office/officeart/2005/8/colors/accent0_3" csCatId="mainScheme"/>
      <dgm:spPr/>
      <dgm:t>
        <a:bodyPr/>
        <a:lstStyle/>
        <a:p>
          <a:endParaRPr lang="en-US"/>
        </a:p>
      </dgm:t>
    </dgm:pt>
    <dgm:pt modelId="{CDFA43BC-040A-4D98-9348-AFE5D1C1B61A}">
      <dgm:prSet/>
      <dgm:spPr/>
      <dgm:t>
        <a:bodyPr/>
        <a:lstStyle/>
        <a:p>
          <a:r>
            <a:rPr lang="en-US"/>
            <a:t>Get</a:t>
          </a:r>
        </a:p>
      </dgm:t>
    </dgm:pt>
    <dgm:pt modelId="{81DC06AE-B26C-498B-8B56-7CC69E378F03}" type="parTrans" cxnId="{636CDD61-0A47-4F72-B325-42BE659238AE}">
      <dgm:prSet/>
      <dgm:spPr/>
      <dgm:t>
        <a:bodyPr/>
        <a:lstStyle/>
        <a:p>
          <a:endParaRPr lang="en-US"/>
        </a:p>
      </dgm:t>
    </dgm:pt>
    <dgm:pt modelId="{596675DE-A859-4A81-AC4D-D8FD89142311}" type="sibTrans" cxnId="{636CDD61-0A47-4F72-B325-42BE659238AE}">
      <dgm:prSet/>
      <dgm:spPr/>
      <dgm:t>
        <a:bodyPr/>
        <a:lstStyle/>
        <a:p>
          <a:endParaRPr lang="en-US"/>
        </a:p>
      </dgm:t>
    </dgm:pt>
    <dgm:pt modelId="{4D289E17-6630-43A4-983B-FED41DEC8E05}">
      <dgm:prSet/>
      <dgm:spPr/>
      <dgm:t>
        <a:bodyPr/>
        <a:lstStyle/>
        <a:p>
          <a:r>
            <a:rPr lang="en-US">
              <a:latin typeface="Calibri Light" panose="020F0302020204030204"/>
            </a:rPr>
            <a:t>the</a:t>
          </a:r>
          <a:r>
            <a:rPr lang="en-US"/>
            <a:t> facts</a:t>
          </a:r>
        </a:p>
      </dgm:t>
    </dgm:pt>
    <dgm:pt modelId="{36EAEA6F-875E-4CFA-BF52-7ECFD6E9ACD2}" type="parTrans" cxnId="{B7ABB441-3C44-414B-8641-8F655BDDD8CD}">
      <dgm:prSet/>
      <dgm:spPr/>
      <dgm:t>
        <a:bodyPr/>
        <a:lstStyle/>
        <a:p>
          <a:endParaRPr lang="en-US"/>
        </a:p>
      </dgm:t>
    </dgm:pt>
    <dgm:pt modelId="{FD7E193B-4E24-4E75-B97F-E66520A795A2}" type="sibTrans" cxnId="{B7ABB441-3C44-414B-8641-8F655BDDD8CD}">
      <dgm:prSet/>
      <dgm:spPr/>
      <dgm:t>
        <a:bodyPr/>
        <a:lstStyle/>
        <a:p>
          <a:endParaRPr lang="en-US"/>
        </a:p>
      </dgm:t>
    </dgm:pt>
    <dgm:pt modelId="{81518A3D-B4DA-4657-BE07-BCF6238AC945}">
      <dgm:prSet/>
      <dgm:spPr/>
      <dgm:t>
        <a:bodyPr/>
        <a:lstStyle/>
        <a:p>
          <a:r>
            <a:rPr lang="en-US"/>
            <a:t>Challenge</a:t>
          </a:r>
        </a:p>
      </dgm:t>
    </dgm:pt>
    <dgm:pt modelId="{0A315DE6-9DCC-490E-9FE6-0F42EB7D0A4E}" type="parTrans" cxnId="{7DB61882-45F1-45F5-8B12-65F954766A15}">
      <dgm:prSet/>
      <dgm:spPr/>
      <dgm:t>
        <a:bodyPr/>
        <a:lstStyle/>
        <a:p>
          <a:endParaRPr lang="en-US"/>
        </a:p>
      </dgm:t>
    </dgm:pt>
    <dgm:pt modelId="{C4BE54EC-5DC3-4837-AADA-A496D2228CE4}" type="sibTrans" cxnId="{7DB61882-45F1-45F5-8B12-65F954766A15}">
      <dgm:prSet/>
      <dgm:spPr/>
      <dgm:t>
        <a:bodyPr/>
        <a:lstStyle/>
        <a:p>
          <a:endParaRPr lang="en-US"/>
        </a:p>
      </dgm:t>
    </dgm:pt>
    <dgm:pt modelId="{AC4684A0-2520-4B75-8701-66984B4FD43A}">
      <dgm:prSet/>
      <dgm:spPr/>
      <dgm:t>
        <a:bodyPr/>
        <a:lstStyle/>
        <a:p>
          <a:r>
            <a:rPr lang="en-US">
              <a:latin typeface="Calibri Light" panose="020F0302020204030204"/>
            </a:rPr>
            <a:t>information</a:t>
          </a:r>
          <a:r>
            <a:rPr lang="en-US"/>
            <a:t> that is blaming of a particular group of people</a:t>
          </a:r>
        </a:p>
      </dgm:t>
    </dgm:pt>
    <dgm:pt modelId="{E1196601-7D4D-48AB-9E08-7ACD93B1DCA6}" type="parTrans" cxnId="{FF674023-95F8-43B6-8C2C-01D476982134}">
      <dgm:prSet/>
      <dgm:spPr/>
      <dgm:t>
        <a:bodyPr/>
        <a:lstStyle/>
        <a:p>
          <a:endParaRPr lang="en-US"/>
        </a:p>
      </dgm:t>
    </dgm:pt>
    <dgm:pt modelId="{8111911A-BFD8-444C-803A-F733B9298EA8}" type="sibTrans" cxnId="{FF674023-95F8-43B6-8C2C-01D476982134}">
      <dgm:prSet/>
      <dgm:spPr/>
      <dgm:t>
        <a:bodyPr/>
        <a:lstStyle/>
        <a:p>
          <a:endParaRPr lang="en-US"/>
        </a:p>
      </dgm:t>
    </dgm:pt>
    <dgm:pt modelId="{8BF49C89-DBBB-4EA5-B7AB-F25A552D43B4}">
      <dgm:prSet/>
      <dgm:spPr/>
      <dgm:t>
        <a:bodyPr/>
        <a:lstStyle/>
        <a:p>
          <a:r>
            <a:rPr lang="en-US"/>
            <a:t>Get</a:t>
          </a:r>
        </a:p>
      </dgm:t>
    </dgm:pt>
    <dgm:pt modelId="{8BDC7424-1468-4C26-B308-ED3E2F09C607}" type="parTrans" cxnId="{9C301905-899A-4A1B-AA13-E60BB7E6AC92}">
      <dgm:prSet/>
      <dgm:spPr/>
      <dgm:t>
        <a:bodyPr/>
        <a:lstStyle/>
        <a:p>
          <a:endParaRPr lang="en-US"/>
        </a:p>
      </dgm:t>
    </dgm:pt>
    <dgm:pt modelId="{258FDCCF-68FF-43A7-981A-3FFF369B7018}" type="sibTrans" cxnId="{9C301905-899A-4A1B-AA13-E60BB7E6AC92}">
      <dgm:prSet/>
      <dgm:spPr/>
      <dgm:t>
        <a:bodyPr/>
        <a:lstStyle/>
        <a:p>
          <a:endParaRPr lang="en-US"/>
        </a:p>
      </dgm:t>
    </dgm:pt>
    <dgm:pt modelId="{60F07BA6-3975-4C3E-AF59-091AEED07886}">
      <dgm:prSet/>
      <dgm:spPr/>
      <dgm:t>
        <a:bodyPr/>
        <a:lstStyle/>
        <a:p>
          <a:r>
            <a:rPr lang="en-US">
              <a:latin typeface="Calibri Light" panose="020F0302020204030204"/>
            </a:rPr>
            <a:t>to</a:t>
          </a:r>
          <a:r>
            <a:rPr lang="en-US"/>
            <a:t> know people of other cultures</a:t>
          </a:r>
        </a:p>
      </dgm:t>
    </dgm:pt>
    <dgm:pt modelId="{BA04EEA5-1CE6-46A2-BA34-E607F384556F}" type="parTrans" cxnId="{EFE6B242-CEB4-432E-B4CF-38BBFCCEB2B3}">
      <dgm:prSet/>
      <dgm:spPr/>
      <dgm:t>
        <a:bodyPr/>
        <a:lstStyle/>
        <a:p>
          <a:endParaRPr lang="en-US"/>
        </a:p>
      </dgm:t>
    </dgm:pt>
    <dgm:pt modelId="{97609859-A384-4EC0-A055-35C1AB51E18E}" type="sibTrans" cxnId="{EFE6B242-CEB4-432E-B4CF-38BBFCCEB2B3}">
      <dgm:prSet/>
      <dgm:spPr/>
      <dgm:t>
        <a:bodyPr/>
        <a:lstStyle/>
        <a:p>
          <a:endParaRPr lang="en-US"/>
        </a:p>
      </dgm:t>
    </dgm:pt>
    <dgm:pt modelId="{0C72AC12-5BFB-4150-AFA1-5898BC43F69E}">
      <dgm:prSet/>
      <dgm:spPr/>
      <dgm:t>
        <a:bodyPr/>
        <a:lstStyle/>
        <a:p>
          <a:r>
            <a:rPr lang="en-US"/>
            <a:t>Be</a:t>
          </a:r>
        </a:p>
      </dgm:t>
    </dgm:pt>
    <dgm:pt modelId="{569214C6-8D1B-418F-A280-1E3E2E1A8497}" type="parTrans" cxnId="{D04FBB4B-9986-4F11-B49E-2F8FD5F4FAEC}">
      <dgm:prSet/>
      <dgm:spPr/>
      <dgm:t>
        <a:bodyPr/>
        <a:lstStyle/>
        <a:p>
          <a:endParaRPr lang="en-US"/>
        </a:p>
      </dgm:t>
    </dgm:pt>
    <dgm:pt modelId="{140C351E-49EA-4BC8-9F77-8F714AD99C65}" type="sibTrans" cxnId="{D04FBB4B-9986-4F11-B49E-2F8FD5F4FAEC}">
      <dgm:prSet/>
      <dgm:spPr/>
      <dgm:t>
        <a:bodyPr/>
        <a:lstStyle/>
        <a:p>
          <a:endParaRPr lang="en-US"/>
        </a:p>
      </dgm:t>
    </dgm:pt>
    <dgm:pt modelId="{1E885C4B-DA9F-4798-9FF1-877BBDFE201E}">
      <dgm:prSet/>
      <dgm:spPr/>
      <dgm:t>
        <a:bodyPr/>
        <a:lstStyle/>
        <a:p>
          <a:r>
            <a:rPr lang="en-US">
              <a:latin typeface="Calibri Light" panose="020F0302020204030204"/>
            </a:rPr>
            <a:t>aware</a:t>
          </a:r>
          <a:r>
            <a:rPr lang="en-US"/>
            <a:t> of where the information is coming from</a:t>
          </a:r>
        </a:p>
      </dgm:t>
    </dgm:pt>
    <dgm:pt modelId="{99C8200F-870B-483F-B26F-AFFD29E6A487}" type="parTrans" cxnId="{E37CE659-AB4F-4EA9-8594-B2594EBF06DA}">
      <dgm:prSet/>
      <dgm:spPr/>
      <dgm:t>
        <a:bodyPr/>
        <a:lstStyle/>
        <a:p>
          <a:endParaRPr lang="en-US"/>
        </a:p>
      </dgm:t>
    </dgm:pt>
    <dgm:pt modelId="{9F7501E9-BF0F-40AC-817D-D377548D9862}" type="sibTrans" cxnId="{E37CE659-AB4F-4EA9-8594-B2594EBF06DA}">
      <dgm:prSet/>
      <dgm:spPr/>
      <dgm:t>
        <a:bodyPr/>
        <a:lstStyle/>
        <a:p>
          <a:endParaRPr lang="en-US"/>
        </a:p>
      </dgm:t>
    </dgm:pt>
    <dgm:pt modelId="{1B923D80-ABD2-4A73-AC99-9C8A2900018C}" type="pres">
      <dgm:prSet presAssocID="{805C5D13-3E36-4355-BD0B-A22FCEB394CD}" presName="linearFlow" presStyleCnt="0">
        <dgm:presLayoutVars>
          <dgm:dir/>
          <dgm:animLvl val="lvl"/>
          <dgm:resizeHandles val="exact"/>
        </dgm:presLayoutVars>
      </dgm:prSet>
      <dgm:spPr/>
    </dgm:pt>
    <dgm:pt modelId="{26D8FC94-3F95-420E-9CE7-8E9B165FCB48}" type="pres">
      <dgm:prSet presAssocID="{CDFA43BC-040A-4D98-9348-AFE5D1C1B61A}" presName="composite" presStyleCnt="0"/>
      <dgm:spPr/>
    </dgm:pt>
    <dgm:pt modelId="{3A2E8B49-7922-4262-B455-0A19329B4B65}" type="pres">
      <dgm:prSet presAssocID="{CDFA43BC-040A-4D98-9348-AFE5D1C1B61A}" presName="parentText" presStyleLbl="alignNode1" presStyleIdx="0" presStyleCnt="4">
        <dgm:presLayoutVars>
          <dgm:chMax val="1"/>
          <dgm:bulletEnabled val="1"/>
        </dgm:presLayoutVars>
      </dgm:prSet>
      <dgm:spPr/>
    </dgm:pt>
    <dgm:pt modelId="{2B0A9670-63AB-4532-9678-891D9C1CA424}" type="pres">
      <dgm:prSet presAssocID="{CDFA43BC-040A-4D98-9348-AFE5D1C1B61A}" presName="descendantText" presStyleLbl="alignAcc1" presStyleIdx="0" presStyleCnt="4">
        <dgm:presLayoutVars>
          <dgm:bulletEnabled val="1"/>
        </dgm:presLayoutVars>
      </dgm:prSet>
      <dgm:spPr/>
    </dgm:pt>
    <dgm:pt modelId="{A17591A1-2A46-429C-8A21-9F8F82C01719}" type="pres">
      <dgm:prSet presAssocID="{596675DE-A859-4A81-AC4D-D8FD89142311}" presName="sp" presStyleCnt="0"/>
      <dgm:spPr/>
    </dgm:pt>
    <dgm:pt modelId="{28D06426-869F-46D7-A3EF-5116DD6B5A0E}" type="pres">
      <dgm:prSet presAssocID="{81518A3D-B4DA-4657-BE07-BCF6238AC945}" presName="composite" presStyleCnt="0"/>
      <dgm:spPr/>
    </dgm:pt>
    <dgm:pt modelId="{572CFA33-3115-4738-A015-FD6EC20F8325}" type="pres">
      <dgm:prSet presAssocID="{81518A3D-B4DA-4657-BE07-BCF6238AC945}" presName="parentText" presStyleLbl="alignNode1" presStyleIdx="1" presStyleCnt="4">
        <dgm:presLayoutVars>
          <dgm:chMax val="1"/>
          <dgm:bulletEnabled val="1"/>
        </dgm:presLayoutVars>
      </dgm:prSet>
      <dgm:spPr/>
    </dgm:pt>
    <dgm:pt modelId="{640413CB-0B92-48E0-9E6C-6770D44B76F0}" type="pres">
      <dgm:prSet presAssocID="{81518A3D-B4DA-4657-BE07-BCF6238AC945}" presName="descendantText" presStyleLbl="alignAcc1" presStyleIdx="1" presStyleCnt="4">
        <dgm:presLayoutVars>
          <dgm:bulletEnabled val="1"/>
        </dgm:presLayoutVars>
      </dgm:prSet>
      <dgm:spPr/>
    </dgm:pt>
    <dgm:pt modelId="{0FA39E92-DED6-4252-9F0B-71525DA07FE4}" type="pres">
      <dgm:prSet presAssocID="{C4BE54EC-5DC3-4837-AADA-A496D2228CE4}" presName="sp" presStyleCnt="0"/>
      <dgm:spPr/>
    </dgm:pt>
    <dgm:pt modelId="{47284B19-5113-4F5C-ABE7-BF095890D0C9}" type="pres">
      <dgm:prSet presAssocID="{8BF49C89-DBBB-4EA5-B7AB-F25A552D43B4}" presName="composite" presStyleCnt="0"/>
      <dgm:spPr/>
    </dgm:pt>
    <dgm:pt modelId="{C7B40D35-69DB-4D1A-9BD6-B35E99F73CF5}" type="pres">
      <dgm:prSet presAssocID="{8BF49C89-DBBB-4EA5-B7AB-F25A552D43B4}" presName="parentText" presStyleLbl="alignNode1" presStyleIdx="2" presStyleCnt="4">
        <dgm:presLayoutVars>
          <dgm:chMax val="1"/>
          <dgm:bulletEnabled val="1"/>
        </dgm:presLayoutVars>
      </dgm:prSet>
      <dgm:spPr/>
    </dgm:pt>
    <dgm:pt modelId="{20184642-3AAD-4255-8152-217EBEA3712F}" type="pres">
      <dgm:prSet presAssocID="{8BF49C89-DBBB-4EA5-B7AB-F25A552D43B4}" presName="descendantText" presStyleLbl="alignAcc1" presStyleIdx="2" presStyleCnt="4">
        <dgm:presLayoutVars>
          <dgm:bulletEnabled val="1"/>
        </dgm:presLayoutVars>
      </dgm:prSet>
      <dgm:spPr/>
    </dgm:pt>
    <dgm:pt modelId="{ADFD0E12-1A5C-4DEE-8CB9-7C1927CD8768}" type="pres">
      <dgm:prSet presAssocID="{258FDCCF-68FF-43A7-981A-3FFF369B7018}" presName="sp" presStyleCnt="0"/>
      <dgm:spPr/>
    </dgm:pt>
    <dgm:pt modelId="{683FA297-9FF0-43F8-A393-65D1B5A4FC90}" type="pres">
      <dgm:prSet presAssocID="{0C72AC12-5BFB-4150-AFA1-5898BC43F69E}" presName="composite" presStyleCnt="0"/>
      <dgm:spPr/>
    </dgm:pt>
    <dgm:pt modelId="{C0360E95-72DE-410A-BAAC-998190F7E928}" type="pres">
      <dgm:prSet presAssocID="{0C72AC12-5BFB-4150-AFA1-5898BC43F69E}" presName="parentText" presStyleLbl="alignNode1" presStyleIdx="3" presStyleCnt="4">
        <dgm:presLayoutVars>
          <dgm:chMax val="1"/>
          <dgm:bulletEnabled val="1"/>
        </dgm:presLayoutVars>
      </dgm:prSet>
      <dgm:spPr/>
    </dgm:pt>
    <dgm:pt modelId="{F6673226-494A-4DFA-A2EB-B9DF5DA0CACE}" type="pres">
      <dgm:prSet presAssocID="{0C72AC12-5BFB-4150-AFA1-5898BC43F69E}" presName="descendantText" presStyleLbl="alignAcc1" presStyleIdx="3" presStyleCnt="4">
        <dgm:presLayoutVars>
          <dgm:bulletEnabled val="1"/>
        </dgm:presLayoutVars>
      </dgm:prSet>
      <dgm:spPr/>
    </dgm:pt>
  </dgm:ptLst>
  <dgm:cxnLst>
    <dgm:cxn modelId="{9C301905-899A-4A1B-AA13-E60BB7E6AC92}" srcId="{805C5D13-3E36-4355-BD0B-A22FCEB394CD}" destId="{8BF49C89-DBBB-4EA5-B7AB-F25A552D43B4}" srcOrd="2" destOrd="0" parTransId="{8BDC7424-1468-4C26-B308-ED3E2F09C607}" sibTransId="{258FDCCF-68FF-43A7-981A-3FFF369B7018}"/>
    <dgm:cxn modelId="{FF674023-95F8-43B6-8C2C-01D476982134}" srcId="{81518A3D-B4DA-4657-BE07-BCF6238AC945}" destId="{AC4684A0-2520-4B75-8701-66984B4FD43A}" srcOrd="0" destOrd="0" parTransId="{E1196601-7D4D-48AB-9E08-7ACD93B1DCA6}" sibTransId="{8111911A-BFD8-444C-803A-F733B9298EA8}"/>
    <dgm:cxn modelId="{EAB5EA5C-8362-416C-8F13-0FFAFF1345E1}" type="presOf" srcId="{AC4684A0-2520-4B75-8701-66984B4FD43A}" destId="{640413CB-0B92-48E0-9E6C-6770D44B76F0}" srcOrd="0" destOrd="0" presId="urn:microsoft.com/office/officeart/2005/8/layout/chevron2"/>
    <dgm:cxn modelId="{B7ABB441-3C44-414B-8641-8F655BDDD8CD}" srcId="{CDFA43BC-040A-4D98-9348-AFE5D1C1B61A}" destId="{4D289E17-6630-43A4-983B-FED41DEC8E05}" srcOrd="0" destOrd="0" parTransId="{36EAEA6F-875E-4CFA-BF52-7ECFD6E9ACD2}" sibTransId="{FD7E193B-4E24-4E75-B97F-E66520A795A2}"/>
    <dgm:cxn modelId="{636CDD61-0A47-4F72-B325-42BE659238AE}" srcId="{805C5D13-3E36-4355-BD0B-A22FCEB394CD}" destId="{CDFA43BC-040A-4D98-9348-AFE5D1C1B61A}" srcOrd="0" destOrd="0" parTransId="{81DC06AE-B26C-498B-8B56-7CC69E378F03}" sibTransId="{596675DE-A859-4A81-AC4D-D8FD89142311}"/>
    <dgm:cxn modelId="{EFE6B242-CEB4-432E-B4CF-38BBFCCEB2B3}" srcId="{8BF49C89-DBBB-4EA5-B7AB-F25A552D43B4}" destId="{60F07BA6-3975-4C3E-AF59-091AEED07886}" srcOrd="0" destOrd="0" parTransId="{BA04EEA5-1CE6-46A2-BA34-E607F384556F}" sibTransId="{97609859-A384-4EC0-A055-35C1AB51E18E}"/>
    <dgm:cxn modelId="{63ECBD66-27DA-4347-BB8A-FFC44BABE8C0}" type="presOf" srcId="{4D289E17-6630-43A4-983B-FED41DEC8E05}" destId="{2B0A9670-63AB-4532-9678-891D9C1CA424}" srcOrd="0" destOrd="0" presId="urn:microsoft.com/office/officeart/2005/8/layout/chevron2"/>
    <dgm:cxn modelId="{C709FE48-7DE3-476D-BFA1-DD6F92EA8A31}" type="presOf" srcId="{8BF49C89-DBBB-4EA5-B7AB-F25A552D43B4}" destId="{C7B40D35-69DB-4D1A-9BD6-B35E99F73CF5}" srcOrd="0" destOrd="0" presId="urn:microsoft.com/office/officeart/2005/8/layout/chevron2"/>
    <dgm:cxn modelId="{D04FBB4B-9986-4F11-B49E-2F8FD5F4FAEC}" srcId="{805C5D13-3E36-4355-BD0B-A22FCEB394CD}" destId="{0C72AC12-5BFB-4150-AFA1-5898BC43F69E}" srcOrd="3" destOrd="0" parTransId="{569214C6-8D1B-418F-A280-1E3E2E1A8497}" sibTransId="{140C351E-49EA-4BC8-9F77-8F714AD99C65}"/>
    <dgm:cxn modelId="{75328C6C-0A4D-42E4-AB0A-F62FF3A2C5FE}" type="presOf" srcId="{81518A3D-B4DA-4657-BE07-BCF6238AC945}" destId="{572CFA33-3115-4738-A015-FD6EC20F8325}" srcOrd="0" destOrd="0" presId="urn:microsoft.com/office/officeart/2005/8/layout/chevron2"/>
    <dgm:cxn modelId="{E37CE659-AB4F-4EA9-8594-B2594EBF06DA}" srcId="{0C72AC12-5BFB-4150-AFA1-5898BC43F69E}" destId="{1E885C4B-DA9F-4798-9FF1-877BBDFE201E}" srcOrd="0" destOrd="0" parTransId="{99C8200F-870B-483F-B26F-AFFD29E6A487}" sibTransId="{9F7501E9-BF0F-40AC-817D-D377548D9862}"/>
    <dgm:cxn modelId="{7DB61882-45F1-45F5-8B12-65F954766A15}" srcId="{805C5D13-3E36-4355-BD0B-A22FCEB394CD}" destId="{81518A3D-B4DA-4657-BE07-BCF6238AC945}" srcOrd="1" destOrd="0" parTransId="{0A315DE6-9DCC-490E-9FE6-0F42EB7D0A4E}" sibTransId="{C4BE54EC-5DC3-4837-AADA-A496D2228CE4}"/>
    <dgm:cxn modelId="{7359AF96-5F1B-4125-8BB2-A9290732A91B}" type="presOf" srcId="{CDFA43BC-040A-4D98-9348-AFE5D1C1B61A}" destId="{3A2E8B49-7922-4262-B455-0A19329B4B65}" srcOrd="0" destOrd="0" presId="urn:microsoft.com/office/officeart/2005/8/layout/chevron2"/>
    <dgm:cxn modelId="{AC054DBC-1618-4E41-AC50-45D7C0871B26}" type="presOf" srcId="{1E885C4B-DA9F-4798-9FF1-877BBDFE201E}" destId="{F6673226-494A-4DFA-A2EB-B9DF5DA0CACE}" srcOrd="0" destOrd="0" presId="urn:microsoft.com/office/officeart/2005/8/layout/chevron2"/>
    <dgm:cxn modelId="{308AD4E7-7899-49AC-AF0F-3085B3480870}" type="presOf" srcId="{805C5D13-3E36-4355-BD0B-A22FCEB394CD}" destId="{1B923D80-ABD2-4A73-AC99-9C8A2900018C}" srcOrd="0" destOrd="0" presId="urn:microsoft.com/office/officeart/2005/8/layout/chevron2"/>
    <dgm:cxn modelId="{142DE3EB-8EEE-4A23-A15A-4E9BEB2917E6}" type="presOf" srcId="{60F07BA6-3975-4C3E-AF59-091AEED07886}" destId="{20184642-3AAD-4255-8152-217EBEA3712F}" srcOrd="0" destOrd="0" presId="urn:microsoft.com/office/officeart/2005/8/layout/chevron2"/>
    <dgm:cxn modelId="{AAC27AED-9E6A-409A-A72E-4BC2FA493861}" type="presOf" srcId="{0C72AC12-5BFB-4150-AFA1-5898BC43F69E}" destId="{C0360E95-72DE-410A-BAAC-998190F7E928}" srcOrd="0" destOrd="0" presId="urn:microsoft.com/office/officeart/2005/8/layout/chevron2"/>
    <dgm:cxn modelId="{792357B7-10C3-405B-AAE3-8A0885155398}" type="presParOf" srcId="{1B923D80-ABD2-4A73-AC99-9C8A2900018C}" destId="{26D8FC94-3F95-420E-9CE7-8E9B165FCB48}" srcOrd="0" destOrd="0" presId="urn:microsoft.com/office/officeart/2005/8/layout/chevron2"/>
    <dgm:cxn modelId="{57F1D6D5-BABC-4E55-B26D-77B4FAC24DF0}" type="presParOf" srcId="{26D8FC94-3F95-420E-9CE7-8E9B165FCB48}" destId="{3A2E8B49-7922-4262-B455-0A19329B4B65}" srcOrd="0" destOrd="0" presId="urn:microsoft.com/office/officeart/2005/8/layout/chevron2"/>
    <dgm:cxn modelId="{D85B67C1-5563-4237-968B-5D6A20BCBE9E}" type="presParOf" srcId="{26D8FC94-3F95-420E-9CE7-8E9B165FCB48}" destId="{2B0A9670-63AB-4532-9678-891D9C1CA424}" srcOrd="1" destOrd="0" presId="urn:microsoft.com/office/officeart/2005/8/layout/chevron2"/>
    <dgm:cxn modelId="{B533A91A-C217-4AA3-9ABB-FFEF8D158D18}" type="presParOf" srcId="{1B923D80-ABD2-4A73-AC99-9C8A2900018C}" destId="{A17591A1-2A46-429C-8A21-9F8F82C01719}" srcOrd="1" destOrd="0" presId="urn:microsoft.com/office/officeart/2005/8/layout/chevron2"/>
    <dgm:cxn modelId="{8C0CD1D7-244E-44AD-8F55-249C2B898AEB}" type="presParOf" srcId="{1B923D80-ABD2-4A73-AC99-9C8A2900018C}" destId="{28D06426-869F-46D7-A3EF-5116DD6B5A0E}" srcOrd="2" destOrd="0" presId="urn:microsoft.com/office/officeart/2005/8/layout/chevron2"/>
    <dgm:cxn modelId="{82B31E82-5598-4037-903B-9ED2436323C7}" type="presParOf" srcId="{28D06426-869F-46D7-A3EF-5116DD6B5A0E}" destId="{572CFA33-3115-4738-A015-FD6EC20F8325}" srcOrd="0" destOrd="0" presId="urn:microsoft.com/office/officeart/2005/8/layout/chevron2"/>
    <dgm:cxn modelId="{D71205B0-9620-498A-9F92-6313475BD632}" type="presParOf" srcId="{28D06426-869F-46D7-A3EF-5116DD6B5A0E}" destId="{640413CB-0B92-48E0-9E6C-6770D44B76F0}" srcOrd="1" destOrd="0" presId="urn:microsoft.com/office/officeart/2005/8/layout/chevron2"/>
    <dgm:cxn modelId="{478AE445-F20A-4883-BB10-2F729DAB4497}" type="presParOf" srcId="{1B923D80-ABD2-4A73-AC99-9C8A2900018C}" destId="{0FA39E92-DED6-4252-9F0B-71525DA07FE4}" srcOrd="3" destOrd="0" presId="urn:microsoft.com/office/officeart/2005/8/layout/chevron2"/>
    <dgm:cxn modelId="{AE18C355-0294-4324-AEEE-F9D2E89F256A}" type="presParOf" srcId="{1B923D80-ABD2-4A73-AC99-9C8A2900018C}" destId="{47284B19-5113-4F5C-ABE7-BF095890D0C9}" srcOrd="4" destOrd="0" presId="urn:microsoft.com/office/officeart/2005/8/layout/chevron2"/>
    <dgm:cxn modelId="{1008B757-5222-4EF3-8333-8B39808A6709}" type="presParOf" srcId="{47284B19-5113-4F5C-ABE7-BF095890D0C9}" destId="{C7B40D35-69DB-4D1A-9BD6-B35E99F73CF5}" srcOrd="0" destOrd="0" presId="urn:microsoft.com/office/officeart/2005/8/layout/chevron2"/>
    <dgm:cxn modelId="{78B38860-E8B6-4166-AEC7-1188D3EC4A96}" type="presParOf" srcId="{47284B19-5113-4F5C-ABE7-BF095890D0C9}" destId="{20184642-3AAD-4255-8152-217EBEA3712F}" srcOrd="1" destOrd="0" presId="urn:microsoft.com/office/officeart/2005/8/layout/chevron2"/>
    <dgm:cxn modelId="{F89B0AC8-D0BD-4FA8-A423-B0ED5C3A39BD}" type="presParOf" srcId="{1B923D80-ABD2-4A73-AC99-9C8A2900018C}" destId="{ADFD0E12-1A5C-4DEE-8CB9-7C1927CD8768}" srcOrd="5" destOrd="0" presId="urn:microsoft.com/office/officeart/2005/8/layout/chevron2"/>
    <dgm:cxn modelId="{E7778959-F61E-4913-82E0-4BF2E0271BA8}" type="presParOf" srcId="{1B923D80-ABD2-4A73-AC99-9C8A2900018C}" destId="{683FA297-9FF0-43F8-A393-65D1B5A4FC90}" srcOrd="6" destOrd="0" presId="urn:microsoft.com/office/officeart/2005/8/layout/chevron2"/>
    <dgm:cxn modelId="{E3EAC883-42B7-4435-8A3E-69D18B7A1CC5}" type="presParOf" srcId="{683FA297-9FF0-43F8-A393-65D1B5A4FC90}" destId="{C0360E95-72DE-410A-BAAC-998190F7E928}" srcOrd="0" destOrd="0" presId="urn:microsoft.com/office/officeart/2005/8/layout/chevron2"/>
    <dgm:cxn modelId="{CA8BFCDA-BD84-4921-B424-3B5AFC6A2A2C}" type="presParOf" srcId="{683FA297-9FF0-43F8-A393-65D1B5A4FC90}" destId="{F6673226-494A-4DFA-A2EB-B9DF5DA0CAC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B49-7922-4262-B455-0A19329B4B65}">
      <dsp:nvSpPr>
        <dsp:cNvPr id="0" name=""/>
        <dsp:cNvSpPr/>
      </dsp:nvSpPr>
      <dsp:spPr>
        <a:xfrm rot="5400000">
          <a:off x="-200602" y="20304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470518"/>
        <a:ext cx="936142" cy="401204"/>
      </dsp:txXfrm>
    </dsp:sp>
    <dsp:sp modelId="{2B0A9670-63AB-4532-9678-891D9C1CA424}">
      <dsp:nvSpPr>
        <dsp:cNvPr id="0" name=""/>
        <dsp:cNvSpPr/>
      </dsp:nvSpPr>
      <dsp:spPr>
        <a:xfrm rot="5400000">
          <a:off x="2976579" y="-2037989"/>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the</a:t>
          </a:r>
          <a:r>
            <a:rPr lang="en-US" sz="2600" kern="1200"/>
            <a:t> facts</a:t>
          </a:r>
        </a:p>
      </dsp:txBody>
      <dsp:txXfrm rot="-5400000">
        <a:off x="936143" y="44882"/>
        <a:ext cx="4907713" cy="784405"/>
      </dsp:txXfrm>
    </dsp:sp>
    <dsp:sp modelId="{572CFA33-3115-4738-A015-FD6EC20F8325}">
      <dsp:nvSpPr>
        <dsp:cNvPr id="0" name=""/>
        <dsp:cNvSpPr/>
      </dsp:nvSpPr>
      <dsp:spPr>
        <a:xfrm rot="5400000">
          <a:off x="-200602" y="1394705"/>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Challenge</a:t>
          </a:r>
        </a:p>
      </dsp:txBody>
      <dsp:txXfrm rot="-5400000">
        <a:off x="0" y="1662174"/>
        <a:ext cx="936142" cy="401204"/>
      </dsp:txXfrm>
    </dsp:sp>
    <dsp:sp modelId="{640413CB-0B92-48E0-9E6C-6770D44B76F0}">
      <dsp:nvSpPr>
        <dsp:cNvPr id="0" name=""/>
        <dsp:cNvSpPr/>
      </dsp:nvSpPr>
      <dsp:spPr>
        <a:xfrm rot="5400000">
          <a:off x="2976579" y="-846332"/>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information</a:t>
          </a:r>
          <a:r>
            <a:rPr lang="en-US" sz="2600" kern="1200"/>
            <a:t> that is blaming of a particular group of people</a:t>
          </a:r>
        </a:p>
      </dsp:txBody>
      <dsp:txXfrm rot="-5400000">
        <a:off x="936143" y="1236539"/>
        <a:ext cx="4907713" cy="784405"/>
      </dsp:txXfrm>
    </dsp:sp>
    <dsp:sp modelId="{C7B40D35-69DB-4D1A-9BD6-B35E99F73CF5}">
      <dsp:nvSpPr>
        <dsp:cNvPr id="0" name=""/>
        <dsp:cNvSpPr/>
      </dsp:nvSpPr>
      <dsp:spPr>
        <a:xfrm rot="5400000">
          <a:off x="-200602" y="2586362"/>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5400000">
        <a:off x="0" y="2853831"/>
        <a:ext cx="936142" cy="401204"/>
      </dsp:txXfrm>
    </dsp:sp>
    <dsp:sp modelId="{20184642-3AAD-4255-8152-217EBEA3712F}">
      <dsp:nvSpPr>
        <dsp:cNvPr id="0" name=""/>
        <dsp:cNvSpPr/>
      </dsp:nvSpPr>
      <dsp:spPr>
        <a:xfrm rot="5400000">
          <a:off x="2976579" y="345324"/>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to</a:t>
          </a:r>
          <a:r>
            <a:rPr lang="en-US" sz="2600" kern="1200"/>
            <a:t> know people of other cultures</a:t>
          </a:r>
        </a:p>
      </dsp:txBody>
      <dsp:txXfrm rot="-5400000">
        <a:off x="936143" y="2428196"/>
        <a:ext cx="4907713" cy="784405"/>
      </dsp:txXfrm>
    </dsp:sp>
    <dsp:sp modelId="{C0360E95-72DE-410A-BAAC-998190F7E928}">
      <dsp:nvSpPr>
        <dsp:cNvPr id="0" name=""/>
        <dsp:cNvSpPr/>
      </dsp:nvSpPr>
      <dsp:spPr>
        <a:xfrm rot="5400000">
          <a:off x="-200602" y="3778019"/>
          <a:ext cx="1337346" cy="936142"/>
        </a:xfrm>
        <a:prstGeom prst="chevron">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rot="-5400000">
        <a:off x="0" y="4045488"/>
        <a:ext cx="936142" cy="401204"/>
      </dsp:txXfrm>
    </dsp:sp>
    <dsp:sp modelId="{F6673226-494A-4DFA-A2EB-B9DF5DA0CACE}">
      <dsp:nvSpPr>
        <dsp:cNvPr id="0" name=""/>
        <dsp:cNvSpPr/>
      </dsp:nvSpPr>
      <dsp:spPr>
        <a:xfrm rot="5400000">
          <a:off x="2976579" y="1536980"/>
          <a:ext cx="869275" cy="4950148"/>
        </a:xfrm>
        <a:prstGeom prst="round2Same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Light" panose="020F0302020204030204"/>
            </a:rPr>
            <a:t>aware</a:t>
          </a:r>
          <a:r>
            <a:rPr lang="en-US" sz="2600" kern="1200"/>
            <a:t> of where the information is coming from</a:t>
          </a:r>
        </a:p>
      </dsp:txBody>
      <dsp:txXfrm rot="-5400000">
        <a:off x="936143" y="3619852"/>
        <a:ext cx="4907713" cy="784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4/4/2025</a:t>
            </a:fld>
            <a:endParaRPr lang="en-US"/>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please feel free to encourage student participation whichever way you are most comfortable: in the Zoom chat, on a previously shared </a:t>
            </a:r>
            <a:r>
              <a:rPr lang="en-US" b="1" err="1"/>
              <a:t>Jamboard</a:t>
            </a:r>
            <a:r>
              <a:rPr lang="en-US" b="1"/>
              <a:t>, in break out groups, or all together in a grid view.  </a:t>
            </a:r>
            <a:r>
              <a:rPr lang="en-US"/>
              <a:t> </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https://youtu.be/SmwbfORMeKE (7:26)</a:t>
            </a:r>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a:p>
        </p:txBody>
      </p:sp>
    </p:spTree>
    <p:extLst>
      <p:ext uri="{BB962C8B-B14F-4D97-AF65-F5344CB8AC3E}">
        <p14:creationId xmlns:p14="http://schemas.microsoft.com/office/powerpoint/2010/main" val="394754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Script: </a:t>
            </a:r>
          </a:p>
          <a:p>
            <a:r>
              <a:rPr lang="en-US">
                <a:cs typeface="Calibri" panose="020F0502020204030204"/>
              </a:rPr>
              <a:t>Introduce the term scapegoating</a:t>
            </a:r>
          </a:p>
          <a:p>
            <a:endParaRPr lang="en-US"/>
          </a:p>
          <a:p>
            <a:r>
              <a:rPr lang="en-US"/>
              <a:t>Since March 2020, Asian people have been repeatedly targeted and blamed for the Coronavirus. </a:t>
            </a:r>
            <a:endParaRPr lang="en-US">
              <a:cs typeface="Calibri"/>
            </a:endParaRPr>
          </a:p>
          <a:p>
            <a:endParaRPr lang="en-US"/>
          </a:p>
          <a:p>
            <a:r>
              <a:rPr lang="en-US"/>
              <a:t>They have been spit on, screamed at, and beaten.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a:p>
        </p:txBody>
      </p:sp>
    </p:spTree>
    <p:extLst>
      <p:ext uri="{BB962C8B-B14F-4D97-AF65-F5344CB8AC3E}">
        <p14:creationId xmlns:p14="http://schemas.microsoft.com/office/powerpoint/2010/main" val="2983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more about scapegoating </a:t>
            </a:r>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a:p>
        </p:txBody>
      </p:sp>
    </p:spTree>
    <p:extLst>
      <p:ext uri="{BB962C8B-B14F-4D97-AF65-F5344CB8AC3E}">
        <p14:creationId xmlns:p14="http://schemas.microsoft.com/office/powerpoint/2010/main" val="413762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https://youtu.be/KJ1bLhdnHCk (4:27)</a:t>
            </a:r>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a:p>
        </p:txBody>
      </p:sp>
    </p:spTree>
    <p:extLst>
      <p:ext uri="{BB962C8B-B14F-4D97-AF65-F5344CB8AC3E}">
        <p14:creationId xmlns:p14="http://schemas.microsoft.com/office/powerpoint/2010/main" val="217347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a:p>
        </p:txBody>
      </p:sp>
    </p:spTree>
    <p:extLst>
      <p:ext uri="{BB962C8B-B14F-4D97-AF65-F5344CB8AC3E}">
        <p14:creationId xmlns:p14="http://schemas.microsoft.com/office/powerpoint/2010/main" val="72403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take a brief feedback survey by scanning the QR code or using the link below. </a:t>
            </a:r>
          </a:p>
          <a:p>
            <a:r>
              <a:rPr lang="en-US" dirty="0"/>
              <a:t>https://forms.office.com/r/i9UqyyxzTT</a:t>
            </a:r>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a:p>
        </p:txBody>
      </p:sp>
    </p:spTree>
    <p:extLst>
      <p:ext uri="{BB962C8B-B14F-4D97-AF65-F5344CB8AC3E}">
        <p14:creationId xmlns:p14="http://schemas.microsoft.com/office/powerpoint/2010/main" val="1252022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23542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601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6695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621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5810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042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1123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4964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2801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357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572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77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913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742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993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105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920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4/4/2025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674701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mwbfORMeKE?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KJ1bLhdnHCk?feature=oembed"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6" name="Picture 2" descr="350+ Jewish Pictures [HQ] | Download Free Images on Unsplash">
            <a:extLst>
              <a:ext uri="{FF2B5EF4-FFF2-40B4-BE49-F238E27FC236}">
                <a16:creationId xmlns:a16="http://schemas.microsoft.com/office/drawing/2014/main" id="{7ED6E41B-10A5-4E4C-8BB3-2E26E546B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5"/>
          <a:stretch/>
        </p:blipFill>
        <p:spPr bwMode="auto">
          <a:xfrm>
            <a:off x="2787391" y="975"/>
            <a:ext cx="94014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71" name="Freeform 95">
            <a:extLst>
              <a:ext uri="{FF2B5EF4-FFF2-40B4-BE49-F238E27FC236}">
                <a16:creationId xmlns:a16="http://schemas.microsoft.com/office/drawing/2014/main" id="{1B7022B0-CA53-4B83-BE57-A5309177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3" name="Picture 72">
            <a:extLst>
              <a:ext uri="{FF2B5EF4-FFF2-40B4-BE49-F238E27FC236}">
                <a16:creationId xmlns:a16="http://schemas.microsoft.com/office/drawing/2014/main" id="{AACCF125-66FA-4B18-B3C5-B7FF41E04E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9765"/>
            <a:ext cx="12188825" cy="6856214"/>
          </a:xfrm>
          <a:prstGeom prst="rect">
            <a:avLst/>
          </a:prstGeom>
        </p:spPr>
      </p:pic>
      <p:sp>
        <p:nvSpPr>
          <p:cNvPr id="75" name="Freeform 5">
            <a:extLst>
              <a:ext uri="{FF2B5EF4-FFF2-40B4-BE49-F238E27FC236}">
                <a16:creationId xmlns:a16="http://schemas.microsoft.com/office/drawing/2014/main" id="{42B73E5E-2D22-4716-9757-3B0F5A5CB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5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7" name="Freeform 6">
            <a:extLst>
              <a:ext uri="{FF2B5EF4-FFF2-40B4-BE49-F238E27FC236}">
                <a16:creationId xmlns:a16="http://schemas.microsoft.com/office/drawing/2014/main" id="{91672C15-A666-4E52-8BF8-6C3954DA4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77104A8D-072B-4629-B8E5-843BFEB01F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a:extLst>
                <a:ext uri="{FF2B5EF4-FFF2-40B4-BE49-F238E27FC236}">
                  <a16:creationId xmlns:a16="http://schemas.microsoft.com/office/drawing/2014/main" id="{5B320FB6-4C48-413B-8738-13F8A5F62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C3D7361-258E-4352-A01D-167C119F4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2F938DB-4CC9-4953-B7D5-143CD65BC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0F00E4-EACC-44D4-AE2B-859AFA298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388D36-876A-44A5-AA51-EFFC1CE74F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439AA50-2FFF-4DF0-B0E4-8E1CE873DD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2BD9A59-485B-45DC-9CBE-7A53636A2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EBA5061-02B8-40A4-AB83-271BE7E53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B5AC22-B5BA-4D5C-95EC-E2E59455D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BE3D6A-55E3-4515-8668-432BE72A86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A4358C-7072-4529-9408-CA7480D6B5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4B0ABC-4C0E-41A8-93BE-95E193D30B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6AD27A8-A2C9-42DD-9F96-FC7B67255B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A796A84-FDA2-42B3-9AA9-4C0E8EEB86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0920789-8E32-4660-BB7A-CD769B96F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207B5C-4088-45B5-BC92-83CC004FD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072B189-BC98-4555-BA2F-0FCE4F1F7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77AAFA6-A8ED-4737-960B-1BF8C83C0A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D02258-2250-4EBB-B938-E3AB4725E3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AA827AB-1BDF-4B1B-84C8-3FCE478AC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C3E2E3-CB39-4934-989E-6E0A1D3D6D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F99A03-0D86-44D9-9E5D-9D9F622A81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32ECAC8-5FA0-444F-93EB-E51CF5761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AF70C0-F191-4220-902E-AA487199FC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8432296-6E45-4460-822A-5F498B7F2C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7A09522-ED0D-4611-8C46-96DB297E58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8CA4547-B779-4DA5-9D9E-07F2FEA70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88ECB-7FA0-4597-A914-2C60A14B2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A096609-1ECC-4C8A-AF02-E4874B014B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600F7DE-993F-4610-BDFE-C058FA587A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2A1DB6B-E677-49F0-8B85-F93DBC74E8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B6AFA8-2866-48D6-9020-E87C6AA589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BD1DD29-30B8-42A9-B9CE-027649652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961D3AF-09CD-482B-BB3E-ED6A89D24A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8F1BDB0-6437-450B-980F-133F99C501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F1C752-2313-4432-AAB5-9BE366653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A02556-D8CC-45CE-A7ED-F54ADFE0F9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ABEA7E-98AD-4DD3-9FD2-0E4F1351D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59DDB82-B6FA-4F53-977B-6CBB5A2642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A95366E-8ED0-424C-B76D-1EE9E11F8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95E7703-FDFB-4F40-BB76-0B35CEFDA5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A39C166-D827-4084-B94F-C4A09D8B4F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27FACAA-1246-455A-A079-81B08C076F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005F7A8-647C-4D01-A025-F05442221E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EA2E9EA-A3B7-4B5C-937B-2A197062D4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F7CDE99-9B04-4EA9-82CD-CCB4D49E1D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0048FD8-57D0-4C15-AF89-766E524151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612780-A1E8-4B3A-B81F-584D169ED0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32A3904-37CD-4C7F-B209-9E1E0D1A0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2F3A5A-1E1E-45C7-A15F-4372A1204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C5EB96C-CAEB-411C-B49F-A923ECAEF1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F3EE22-4EB8-402F-8022-277F1D6608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363CC09-8CBB-4ED3-8AC0-BB29AEB10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B42326-4D6C-4CC1-A09F-C44AB778A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C9A6294-34C5-4F02-BDE5-710B282452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D81C86A-1CBE-4C36-85EF-3F897675A1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AB02764-CD95-4B34-8D3D-8733980EF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3E981C-C086-4209-AFE6-19381D1B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F089EF5-153C-4B8B-8436-F92C80E6D1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7C1716-D76F-4A53-B224-BC363F211E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9FE6864-FE0E-49A7-872F-70CE90377C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BF7090B-650B-4AD2-86C9-D04BEA6E4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275C3AE-E671-445A-A188-C34798FBD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C4B9179-E7C7-49E4-962F-7E499ABCE8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1C8B8F-4BF9-41C9-9C81-984B96BA20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F9552F5-1861-4228-AA2F-624330FE7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8F0F31-42C8-4B7A-B8DB-27431BC4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149B9E2-BB46-4828-BB3B-6B16833E7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5AF7483-1156-4105-80DF-0622061167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7F0CCB1-3C09-4675-8A42-3135F74EDB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2C49786-891B-4A53-B00E-E241B2003E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72B4D30-E0E1-4B1E-8263-B8D568A533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38FE8C1-3579-442C-BFCA-3C4CE394D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ADF3309-5057-45D7-9B69-CCF0697164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1B47F5A-88B4-429C-8ABB-8831684CC7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593E034-E38E-473E-AE77-2F984CC1D8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F90BDBA-B671-4C83-84A2-1DFA14903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71268FC-6CCB-48C1-8069-CBB7C5A16B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52169" y="2027603"/>
            <a:ext cx="4507955" cy="2822356"/>
          </a:xfrm>
        </p:spPr>
        <p:txBody>
          <a:bodyPr>
            <a:normAutofit/>
          </a:bodyPr>
          <a:lstStyle/>
          <a:p>
            <a:r>
              <a:rPr lang="en-US" b="1" dirty="0"/>
              <a:t>Xenophobia &amp; Antisemitism</a:t>
            </a:r>
            <a:endParaRPr lang="en-US"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77391" y="5177873"/>
            <a:ext cx="4507956" cy="915841"/>
          </a:xfrm>
        </p:spPr>
        <p:txBody>
          <a:bodyPr>
            <a:normAutofit/>
          </a:bodyPr>
          <a:lstStyle/>
          <a:p>
            <a:pPr>
              <a:lnSpc>
                <a:spcPct val="90000"/>
              </a:lnSpc>
            </a:pPr>
            <a:r>
              <a:rPr lang="en-US" sz="1300" dirty="0"/>
              <a:t>Student Support </a:t>
            </a:r>
            <a:r>
              <a:rPr lang="en-US" sz="1300"/>
              <a:t>&amp; Attendance services</a:t>
            </a:r>
            <a:endParaRPr lang="en-US" sz="1300" dirty="0"/>
          </a:p>
          <a:p>
            <a:pPr>
              <a:lnSpc>
                <a:spcPct val="90000"/>
              </a:lnSpc>
            </a:pPr>
            <a:r>
              <a:rPr lang="en-US" sz="1300" dirty="0">
                <a:cs typeface="Calibri"/>
              </a:rPr>
              <a:t>HUMAN RELATIONS, DIVERSITY &amp; </a:t>
            </a:r>
            <a:r>
              <a:rPr lang="en-US" sz="1300" dirty="0" err="1">
                <a:cs typeface="Calibri"/>
              </a:rPr>
              <a:t>eQUITY</a:t>
            </a:r>
            <a:endParaRPr lang="en-US" sz="1300" dirty="0">
              <a:cs typeface="Calibri"/>
            </a:endParaRP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930B9D82-AD64-47EB-AA56-F2005D37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07D21F67-77A0-4E4C-877A-44E07247E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4034DE-14FA-4CF1-8E19-414FC341E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685801" y="643466"/>
            <a:ext cx="3351530" cy="4995333"/>
          </a:xfrm>
        </p:spPr>
        <p:txBody>
          <a:bodyPr>
            <a:normAutofit/>
          </a:bodyPr>
          <a:lstStyle/>
          <a:p>
            <a:r>
              <a:rPr lang="en-US">
                <a:solidFill>
                  <a:srgbClr val="FFFFFF"/>
                </a:solidFill>
              </a:rPr>
              <a:t>What can you do?</a:t>
            </a:r>
          </a:p>
        </p:txBody>
      </p:sp>
      <p:sp useBgFill="1">
        <p:nvSpPr>
          <p:cNvPr id="22" name="Rectangle 21">
            <a:extLst>
              <a:ext uri="{FF2B5EF4-FFF2-40B4-BE49-F238E27FC236}">
                <a16:creationId xmlns:a16="http://schemas.microsoft.com/office/drawing/2014/main" id="{CBF8EAAD-3470-4B18-9590-58F3F365F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6">
            <a:extLst>
              <a:ext uri="{FF2B5EF4-FFF2-40B4-BE49-F238E27FC236}">
                <a16:creationId xmlns:a16="http://schemas.microsoft.com/office/drawing/2014/main" id="{011D927F-AB59-4CB7-B9F3-AB2152BC547C}"/>
              </a:ext>
            </a:extLst>
          </p:cNvPr>
          <p:cNvGraphicFramePr/>
          <p:nvPr>
            <p:extLst>
              <p:ext uri="{D42A27DB-BD31-4B8C-83A1-F6EECF244321}">
                <p14:modId xmlns:p14="http://schemas.microsoft.com/office/powerpoint/2010/main" val="85361719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93902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ED82-E453-4360-BBE1-FAD5043FAB52}"/>
              </a:ext>
            </a:extLst>
          </p:cNvPr>
          <p:cNvSpPr>
            <a:spLocks noGrp="1"/>
          </p:cNvSpPr>
          <p:nvPr>
            <p:ph type="title"/>
          </p:nvPr>
        </p:nvSpPr>
        <p:spPr>
          <a:xfrm>
            <a:off x="141819" y="608641"/>
            <a:ext cx="4513792" cy="2819398"/>
          </a:xfrm>
        </p:spPr>
        <p:txBody>
          <a:bodyPr vert="horz" lIns="91440" tIns="45720" rIns="91440" bIns="45720" rtlCol="0" anchor="b">
            <a:normAutofit/>
          </a:bodyPr>
          <a:lstStyle/>
          <a:p>
            <a:pPr algn="r"/>
            <a:r>
              <a:rPr lang="en-US" sz="4800"/>
              <a:t>What will you do?</a:t>
            </a:r>
          </a:p>
        </p:txBody>
      </p:sp>
      <p:sp>
        <p:nvSpPr>
          <p:cNvPr id="8" name="Content Placeholder 7">
            <a:extLst>
              <a:ext uri="{FF2B5EF4-FFF2-40B4-BE49-F238E27FC236}">
                <a16:creationId xmlns:a16="http://schemas.microsoft.com/office/drawing/2014/main" id="{60FED783-D08E-48B9-B5D1-D5B6880939E2}"/>
              </a:ext>
            </a:extLst>
          </p:cNvPr>
          <p:cNvSpPr>
            <a:spLocks noGrp="1"/>
          </p:cNvSpPr>
          <p:nvPr>
            <p:ph idx="1"/>
          </p:nvPr>
        </p:nvSpPr>
        <p:spPr>
          <a:xfrm>
            <a:off x="486876" y="4031890"/>
            <a:ext cx="4513792" cy="1404258"/>
          </a:xfrm>
        </p:spPr>
        <p:txBody>
          <a:bodyPr vert="horz" lIns="91440" tIns="45720" rIns="91440" bIns="45720" rtlCol="0" anchor="t">
            <a:noAutofit/>
          </a:bodyPr>
          <a:lstStyle/>
          <a:p>
            <a:pPr marL="0" indent="0" algn="r">
              <a:buNone/>
            </a:pPr>
            <a:r>
              <a:rPr lang="en-US" sz="2400" cap="all"/>
              <a:t>name 3 things that you can do to challenge xenophobia and antisemitism?</a:t>
            </a:r>
            <a:endParaRPr lang="en-US" sz="2400" cap="all">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FE6AE564-C603-4AD0-82F1-1D8B472AD7E6}"/>
              </a:ext>
            </a:extLst>
          </p:cNvPr>
          <p:cNvPicPr>
            <a:picLocks noChangeAspect="1"/>
          </p:cNvPicPr>
          <p:nvPr/>
        </p:nvPicPr>
        <p:blipFill>
          <a:blip r:embed="rId3"/>
          <a:stretch>
            <a:fillRect/>
          </a:stretch>
        </p:blipFill>
        <p:spPr>
          <a:xfrm>
            <a:off x="7355001" y="2808358"/>
            <a:ext cx="3686910" cy="2453471"/>
          </a:xfrm>
          <a:prstGeom prst="rect">
            <a:avLst/>
          </a:prstGeom>
        </p:spPr>
      </p:pic>
    </p:spTree>
    <p:extLst>
      <p:ext uri="{BB962C8B-B14F-4D97-AF65-F5344CB8AC3E}">
        <p14:creationId xmlns:p14="http://schemas.microsoft.com/office/powerpoint/2010/main" val="353344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FADC12E-22B0-4324-AAB1-6338F8FB3162}"/>
              </a:ext>
            </a:extLst>
          </p:cNvPr>
          <p:cNvSpPr>
            <a:spLocks noGrp="1"/>
          </p:cNvSpPr>
          <p:nvPr>
            <p:ph type="title"/>
          </p:nvPr>
        </p:nvSpPr>
        <p:spPr>
          <a:xfrm>
            <a:off x="6944810" y="879676"/>
            <a:ext cx="4595149" cy="5243331"/>
          </a:xfrm>
        </p:spPr>
        <p:txBody>
          <a:bodyPr vert="horz" lIns="91440" tIns="45720" rIns="91440" bIns="45720" rtlCol="0" anchor="b">
            <a:normAutofit/>
          </a:bodyPr>
          <a:lstStyle/>
          <a:p>
            <a:pPr algn="r"/>
            <a:r>
              <a:rPr lang="en-US" sz="4800" dirty="0"/>
              <a:t>Human relations, diversity &amp; equity</a:t>
            </a:r>
            <a:br>
              <a:rPr lang="en-US" sz="4800" dirty="0"/>
            </a:br>
            <a:br>
              <a:rPr lang="en-US" sz="4800" dirty="0"/>
            </a:br>
            <a:r>
              <a:rPr lang="en-US" sz="2000" dirty="0"/>
              <a:t>https://www.lausd.org/human-relations</a:t>
            </a:r>
            <a:br>
              <a:rPr lang="en-US" sz="4800" dirty="0"/>
            </a:br>
            <a:endParaRPr lang="en-US" sz="4800" dirty="0"/>
          </a:p>
        </p:txBody>
      </p:sp>
      <p:pic>
        <p:nvPicPr>
          <p:cNvPr id="9" name="Picture 8">
            <a:extLst>
              <a:ext uri="{FF2B5EF4-FFF2-40B4-BE49-F238E27FC236}">
                <a16:creationId xmlns:a16="http://schemas.microsoft.com/office/drawing/2014/main" id="{E95B4C37-8830-CF5D-66CC-928EFF93AA6A}"/>
              </a:ext>
            </a:extLst>
          </p:cNvPr>
          <p:cNvPicPr>
            <a:picLocks noChangeAspect="1"/>
          </p:cNvPicPr>
          <p:nvPr/>
        </p:nvPicPr>
        <p:blipFill>
          <a:blip r:embed="rId4"/>
          <a:stretch>
            <a:fillRect/>
          </a:stretch>
        </p:blipFill>
        <p:spPr>
          <a:xfrm>
            <a:off x="1563407" y="639098"/>
            <a:ext cx="5054170" cy="558472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421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9963E14-A4CE-4B93-AA8A-868814D87C4D}"/>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a:t>Teacher feedback</a:t>
            </a:r>
          </a:p>
        </p:txBody>
      </p:sp>
      <p:pic>
        <p:nvPicPr>
          <p:cNvPr id="4" name="Picture 3" descr="A qr code on a blue background&#10;&#10;AI-generated content may be incorrect.">
            <a:extLst>
              <a:ext uri="{FF2B5EF4-FFF2-40B4-BE49-F238E27FC236}">
                <a16:creationId xmlns:a16="http://schemas.microsoft.com/office/drawing/2014/main" id="{DA7C1BC0-D688-73E7-DD97-25AFF8F9A696}"/>
              </a:ext>
            </a:extLst>
          </p:cNvPr>
          <p:cNvPicPr>
            <a:picLocks noChangeAspect="1"/>
          </p:cNvPicPr>
          <p:nvPr/>
        </p:nvPicPr>
        <p:blipFill>
          <a:blip r:embed="rId5"/>
          <a:stretch>
            <a:fillRect/>
          </a:stretch>
        </p:blipFill>
        <p:spPr>
          <a:xfrm>
            <a:off x="6614205" y="1006032"/>
            <a:ext cx="4393557" cy="4393557"/>
          </a:xfrm>
          <a:prstGeom prst="rect">
            <a:avLst/>
          </a:prstGeom>
        </p:spPr>
      </p:pic>
    </p:spTree>
    <p:extLst>
      <p:ext uri="{BB962C8B-B14F-4D97-AF65-F5344CB8AC3E}">
        <p14:creationId xmlns:p14="http://schemas.microsoft.com/office/powerpoint/2010/main" val="281539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A13711-D1BC-44B6-8930-446B9BF525E6}"/>
              </a:ext>
            </a:extLst>
          </p:cNvPr>
          <p:cNvSpPr>
            <a:spLocks noGrp="1"/>
          </p:cNvSpPr>
          <p:nvPr>
            <p:ph idx="1"/>
          </p:nvPr>
        </p:nvSpPr>
        <p:spPr>
          <a:xfrm>
            <a:off x="773472" y="1439742"/>
            <a:ext cx="5219699" cy="3649133"/>
          </a:xfrm>
        </p:spPr>
        <p:txBody>
          <a:bodyPr>
            <a:normAutofit/>
          </a:bodyPr>
          <a:lstStyle/>
          <a:p>
            <a:pPr marL="0" indent="0">
              <a:buNone/>
            </a:pPr>
            <a:r>
              <a:rPr lang="en-US" sz="2800" dirty="0">
                <a:cs typeface="Calibri"/>
              </a:rPr>
              <a:t>If you could solve a social justice issue, what would it be?</a:t>
            </a:r>
            <a:endParaRPr lang="en-US" sz="2800" dirty="0"/>
          </a:p>
        </p:txBody>
      </p:sp>
      <p:pic>
        <p:nvPicPr>
          <p:cNvPr id="4" name="Picture 4" descr="A close up of a sign&#10;&#10;Description automatically generated">
            <a:extLst>
              <a:ext uri="{FF2B5EF4-FFF2-40B4-BE49-F238E27FC236}">
                <a16:creationId xmlns:a16="http://schemas.microsoft.com/office/drawing/2014/main" id="{3C5E8CA5-AE29-4024-A6ED-D6860A177A55}"/>
              </a:ext>
            </a:extLst>
          </p:cNvPr>
          <p:cNvPicPr>
            <a:picLocks noChangeAspect="1"/>
          </p:cNvPicPr>
          <p:nvPr/>
        </p:nvPicPr>
        <p:blipFill rotWithShape="1">
          <a:blip r:embed="rId3"/>
          <a:srcRect r="-1" b="3609"/>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688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D6844760-75F4-4FF8-839A-151F53EDC1F3}"/>
              </a:ext>
            </a:extLst>
          </p:cNvPr>
          <p:cNvPicPr>
            <a:picLocks noRot="1" noChangeAspect="1"/>
          </p:cNvPicPr>
          <p:nvPr>
            <a:videoFile r:link="rId1"/>
          </p:nvPr>
        </p:nvPicPr>
        <p:blipFill>
          <a:blip r:embed="rId5"/>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Content Placeholder 7">
            <a:extLst>
              <a:ext uri="{FF2B5EF4-FFF2-40B4-BE49-F238E27FC236}">
                <a16:creationId xmlns:a16="http://schemas.microsoft.com/office/drawing/2014/main" id="{35182AF0-EB87-46E1-A078-D407771B6FD0}"/>
              </a:ext>
            </a:extLst>
          </p:cNvPr>
          <p:cNvSpPr>
            <a:spLocks noGrp="1"/>
          </p:cNvSpPr>
          <p:nvPr>
            <p:ph idx="1"/>
          </p:nvPr>
        </p:nvSpPr>
        <p:spPr>
          <a:xfrm>
            <a:off x="7865806" y="2251587"/>
            <a:ext cx="3706762" cy="3972232"/>
          </a:xfrm>
        </p:spPr>
        <p:txBody>
          <a:bodyPr>
            <a:normAutofit/>
          </a:bodyPr>
          <a:lstStyle/>
          <a:p>
            <a:r>
              <a:rPr lang="en-US">
                <a:cs typeface="Calibri"/>
              </a:rPr>
              <a:t>What is Xenophobia? </a:t>
            </a:r>
          </a:p>
          <a:p>
            <a:pPr marL="0" indent="0">
              <a:buNone/>
            </a:pPr>
            <a:r>
              <a:rPr lang="en-US">
                <a:cs typeface="Calibri"/>
              </a:rPr>
              <a:t>         - Lee Scheffe</a:t>
            </a:r>
          </a:p>
        </p:txBody>
      </p:sp>
    </p:spTree>
    <p:extLst>
      <p:ext uri="{BB962C8B-B14F-4D97-AF65-F5344CB8AC3E}">
        <p14:creationId xmlns:p14="http://schemas.microsoft.com/office/powerpoint/2010/main" val="16051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89C40-4E79-48B4-A0A3-7D94C882FFB3}"/>
              </a:ext>
            </a:extLst>
          </p:cNvPr>
          <p:cNvSpPr>
            <a:spLocks noGrp="1"/>
          </p:cNvSpPr>
          <p:nvPr>
            <p:ph idx="1"/>
          </p:nvPr>
        </p:nvSpPr>
        <p:spPr>
          <a:xfrm>
            <a:off x="802178" y="1526157"/>
            <a:ext cx="4002936" cy="3637935"/>
          </a:xfrm>
        </p:spPr>
        <p:txBody>
          <a:bodyPr>
            <a:normAutofit/>
          </a:bodyPr>
          <a:lstStyle/>
          <a:p>
            <a:r>
              <a:rPr lang="en-US" sz="2400">
                <a:cs typeface="Calibri"/>
              </a:rPr>
              <a:t>What are some ways you've heard or seen about different people being treated lately?</a:t>
            </a:r>
          </a:p>
          <a:p>
            <a:pPr marL="0" indent="0">
              <a:buNone/>
            </a:pPr>
            <a:endParaRPr lang="en-US" sz="2400">
              <a:cs typeface="Calibri"/>
            </a:endParaRPr>
          </a:p>
          <a:p>
            <a:r>
              <a:rPr lang="en-US" sz="2400">
                <a:cs typeface="Calibri"/>
              </a:rPr>
              <a:t>Do you know anyone who has been judged because of COVID-19? </a:t>
            </a:r>
          </a:p>
          <a:p>
            <a:pPr marL="0" indent="0">
              <a:buNone/>
            </a:pPr>
            <a:endParaRPr lang="en-US">
              <a:cs typeface="Calibri"/>
            </a:endParaRPr>
          </a:p>
        </p:txBody>
      </p:sp>
      <p:pic>
        <p:nvPicPr>
          <p:cNvPr id="4" name="Picture 4" descr="A picture containing clock, drawing&#10;&#10;Description automatically generated">
            <a:extLst>
              <a:ext uri="{FF2B5EF4-FFF2-40B4-BE49-F238E27FC236}">
                <a16:creationId xmlns:a16="http://schemas.microsoft.com/office/drawing/2014/main" id="{0840A01F-B3C7-4283-BB08-11BBB738D63C}"/>
              </a:ext>
            </a:extLst>
          </p:cNvPr>
          <p:cNvPicPr>
            <a:picLocks noChangeAspect="1"/>
          </p:cNvPicPr>
          <p:nvPr/>
        </p:nvPicPr>
        <p:blipFill>
          <a:blip r:embed="rId4"/>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438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374013-F814-49F3-B18E-0C779FA56269}"/>
              </a:ext>
            </a:extLst>
          </p:cNvPr>
          <p:cNvSpPr>
            <a:spLocks noGrp="1"/>
          </p:cNvSpPr>
          <p:nvPr>
            <p:ph idx="1"/>
          </p:nvPr>
        </p:nvSpPr>
        <p:spPr>
          <a:xfrm>
            <a:off x="4988658" y="1150076"/>
            <a:ext cx="6517543" cy="4557849"/>
          </a:xfrm>
        </p:spPr>
        <p:txBody>
          <a:bodyPr vert="horz" lIns="91440" tIns="45720" rIns="91440" bIns="45720" rtlCol="0">
            <a:normAutofit/>
          </a:bodyPr>
          <a:lstStyle/>
          <a:p>
            <a:endParaRPr lang="en-US" sz="2400">
              <a:cs typeface="Calibri"/>
            </a:endParaRPr>
          </a:p>
          <a:p>
            <a:pPr>
              <a:spcAft>
                <a:spcPts val="600"/>
              </a:spcAft>
            </a:pPr>
            <a:r>
              <a:rPr lang="en-US" sz="2400">
                <a:ea typeface="+mn-lt"/>
                <a:cs typeface="+mn-lt"/>
              </a:rPr>
              <a:t>“Whenever there is some kind of major incident with global or regional implications, and as soon as you can identify it in relation to some racial ’other,’ particularly in predominantly, multi-ethnic societies like England and the U.S., I think it’s very easy for people to use a very small excuse to start scapegoating.”  </a:t>
            </a:r>
          </a:p>
          <a:p>
            <a:pPr>
              <a:spcAft>
                <a:spcPts val="600"/>
              </a:spcAft>
            </a:pPr>
            <a:endParaRPr lang="en-US">
              <a:ea typeface="+mn-lt"/>
              <a:cs typeface="+mn-lt"/>
            </a:endParaRPr>
          </a:p>
          <a:p>
            <a:pPr marL="383540" indent="-383540">
              <a:spcAft>
                <a:spcPts val="600"/>
              </a:spcAft>
              <a:buChar char="-"/>
            </a:pPr>
            <a:r>
              <a:rPr lang="en-US">
                <a:ea typeface="+mn-lt"/>
                <a:cs typeface="+mn-lt"/>
              </a:rPr>
              <a:t>Miri Song, Professor of Sociology</a:t>
            </a:r>
          </a:p>
          <a:p>
            <a:pPr marL="0" indent="0">
              <a:spcAft>
                <a:spcPts val="600"/>
              </a:spcAft>
              <a:buNone/>
            </a:pPr>
            <a:r>
              <a:rPr lang="en-US">
                <a:ea typeface="+mn-lt"/>
                <a:cs typeface="+mn-lt"/>
              </a:rPr>
              <a:t>        University of Kent</a:t>
            </a:r>
            <a:endParaRPr lang="en-US">
              <a:cs typeface="Calibri"/>
            </a:endParaRPr>
          </a:p>
          <a:p>
            <a:endParaRPr lang="en-US">
              <a:cs typeface="Calibri"/>
            </a:endParaRPr>
          </a:p>
        </p:txBody>
      </p:sp>
    </p:spTree>
    <p:extLst>
      <p:ext uri="{BB962C8B-B14F-4D97-AF65-F5344CB8AC3E}">
        <p14:creationId xmlns:p14="http://schemas.microsoft.com/office/powerpoint/2010/main" val="14836934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07DD-CCB3-4877-B6EA-247FE66884D9}"/>
              </a:ext>
            </a:extLst>
          </p:cNvPr>
          <p:cNvSpPr>
            <a:spLocks noGrp="1"/>
          </p:cNvSpPr>
          <p:nvPr>
            <p:ph type="ctrTitle"/>
          </p:nvPr>
        </p:nvSpPr>
        <p:spPr>
          <a:xfrm>
            <a:off x="3962399" y="2013856"/>
            <a:ext cx="7197726" cy="3668487"/>
          </a:xfrm>
        </p:spPr>
        <p:txBody>
          <a:bodyPr>
            <a:normAutofit/>
          </a:bodyPr>
          <a:lstStyle/>
          <a:p>
            <a:r>
              <a:rPr lang="en-US" sz="8000">
                <a:cs typeface="Calibri Light"/>
              </a:rPr>
              <a:t>Antisemitism</a:t>
            </a:r>
            <a:endParaRPr lang="en-US" sz="8000"/>
          </a:p>
        </p:txBody>
      </p:sp>
    </p:spTree>
    <p:extLst>
      <p:ext uri="{BB962C8B-B14F-4D97-AF65-F5344CB8AC3E}">
        <p14:creationId xmlns:p14="http://schemas.microsoft.com/office/powerpoint/2010/main" val="41581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01AF-5F63-48EC-B119-D8F1AD7C6C1E}"/>
              </a:ext>
            </a:extLst>
          </p:cNvPr>
          <p:cNvSpPr>
            <a:spLocks noGrp="1"/>
          </p:cNvSpPr>
          <p:nvPr>
            <p:ph type="title"/>
          </p:nvPr>
        </p:nvSpPr>
        <p:spPr>
          <a:xfrm>
            <a:off x="4955458" y="639097"/>
            <a:ext cx="6593075" cy="1612490"/>
          </a:xfrm>
        </p:spPr>
        <p:txBody>
          <a:bodyPr>
            <a:normAutofit/>
          </a:bodyPr>
          <a:lstStyle/>
          <a:p>
            <a:r>
              <a:rPr lang="en-US">
                <a:cs typeface="Calibri Light"/>
              </a:rPr>
              <a:t>antisemitism</a:t>
            </a:r>
            <a:endParaRPr lang="en-US"/>
          </a:p>
        </p:txBody>
      </p:sp>
      <p:pic>
        <p:nvPicPr>
          <p:cNvPr id="4" name="Picture 4" descr="Shape&#10;&#10;Description automatically generated">
            <a:extLst>
              <a:ext uri="{FF2B5EF4-FFF2-40B4-BE49-F238E27FC236}">
                <a16:creationId xmlns:a16="http://schemas.microsoft.com/office/drawing/2014/main" id="{94E4AE64-DFED-42A7-AE1C-4B71F31B1A0F}"/>
              </a:ext>
            </a:extLst>
          </p:cNvPr>
          <p:cNvPicPr>
            <a:picLocks noChangeAspect="1"/>
          </p:cNvPicPr>
          <p:nvPr/>
        </p:nvPicPr>
        <p:blipFill>
          <a:blip r:embed="rId3"/>
          <a:stretch>
            <a:fillRect/>
          </a:stretch>
        </p:blipFill>
        <p:spPr>
          <a:xfrm>
            <a:off x="643464" y="1722941"/>
            <a:ext cx="3997362" cy="340775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533356E1-9225-4C77-AF68-7B35D8827F7A}"/>
              </a:ext>
            </a:extLst>
          </p:cNvPr>
          <p:cNvSpPr>
            <a:spLocks noGrp="1"/>
          </p:cNvSpPr>
          <p:nvPr>
            <p:ph idx="1"/>
          </p:nvPr>
        </p:nvSpPr>
        <p:spPr>
          <a:xfrm>
            <a:off x="4840357" y="1730219"/>
            <a:ext cx="6708176" cy="4894652"/>
          </a:xfrm>
        </p:spPr>
        <p:txBody>
          <a:bodyPr>
            <a:normAutofit/>
          </a:bodyPr>
          <a:lstStyle/>
          <a:p>
            <a:endParaRPr lang="en-US">
              <a:cs typeface="Calibri"/>
            </a:endParaRPr>
          </a:p>
          <a:p>
            <a:pPr>
              <a:buClr>
                <a:srgbClr val="FFFFFF"/>
              </a:buClr>
            </a:pPr>
            <a:r>
              <a:rPr lang="en-US" sz="2000">
                <a:cs typeface="Calibri"/>
              </a:rPr>
              <a:t>Antisemitism is </a:t>
            </a:r>
            <a:r>
              <a:rPr lang="en-US" sz="2000">
                <a:ea typeface="+mn-lt"/>
                <a:cs typeface="+mn-lt"/>
              </a:rPr>
              <a:t>prejudice against or hatred toward Jews.</a:t>
            </a:r>
            <a:endParaRPr lang="en-US" sz="2000"/>
          </a:p>
          <a:p>
            <a:pPr>
              <a:buClr>
                <a:srgbClr val="FFFFFF"/>
              </a:buClr>
            </a:pPr>
            <a:endParaRPr lang="en-US" sz="2000">
              <a:ea typeface="+mn-lt"/>
              <a:cs typeface="+mn-lt"/>
            </a:endParaRPr>
          </a:p>
          <a:p>
            <a:pPr>
              <a:buClr>
                <a:srgbClr val="FFFFFF"/>
              </a:buClr>
            </a:pPr>
            <a:r>
              <a:rPr lang="en-US" sz="2000">
                <a:ea typeface="+mn-lt"/>
                <a:cs typeface="+mn-lt"/>
              </a:rPr>
              <a:t>The Holocaust, the persecution and murder of European Jews by Nazi Germany and its collaborators between 1933 and 1945, is history’s most extreme act of antisemitism.</a:t>
            </a:r>
          </a:p>
          <a:p>
            <a:pPr>
              <a:buClr>
                <a:srgbClr val="FFFFFF"/>
              </a:buClr>
            </a:pPr>
            <a:endParaRPr lang="en-US" sz="2000">
              <a:cs typeface="Calibri"/>
            </a:endParaRPr>
          </a:p>
          <a:p>
            <a:pPr>
              <a:buClr>
                <a:srgbClr val="FFFFFF"/>
              </a:buClr>
            </a:pPr>
            <a:r>
              <a:rPr lang="en-US" sz="2000">
                <a:cs typeface="Calibri"/>
              </a:rPr>
              <a:t>Led by Adolf Hitler, the Nazi party killed 6 million Jews and 5 million non-Jews during the Holocaust.</a:t>
            </a:r>
          </a:p>
          <a:p>
            <a:pPr>
              <a:buClr>
                <a:srgbClr val="FFFFFF"/>
              </a:buClr>
            </a:pPr>
            <a:endParaRPr lang="en-US" sz="2000">
              <a:cs typeface="Calibri"/>
            </a:endParaRPr>
          </a:p>
          <a:p>
            <a:pPr>
              <a:buClr>
                <a:srgbClr val="FFFFFF"/>
              </a:buClr>
            </a:pPr>
            <a:r>
              <a:rPr lang="en-US" sz="2000">
                <a:cs typeface="Calibri"/>
              </a:rPr>
              <a:t>Everyone in the camp was identified using the symbols on the chart.</a:t>
            </a:r>
          </a:p>
          <a:p>
            <a:pPr>
              <a:buClr>
                <a:srgbClr val="FFFFFF"/>
              </a:buClr>
            </a:pPr>
            <a:endParaRPr lang="en-US">
              <a:cs typeface="Calibri"/>
            </a:endParaRPr>
          </a:p>
          <a:p>
            <a:pPr>
              <a:buClr>
                <a:srgbClr val="FFFFFF"/>
              </a:buClr>
            </a:pPr>
            <a:endParaRPr lang="en-US">
              <a:cs typeface="Calibri"/>
            </a:endParaRPr>
          </a:p>
        </p:txBody>
      </p:sp>
    </p:spTree>
    <p:extLst>
      <p:ext uri="{BB962C8B-B14F-4D97-AF65-F5344CB8AC3E}">
        <p14:creationId xmlns:p14="http://schemas.microsoft.com/office/powerpoint/2010/main" val="20808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25B2-07FC-4F70-8E97-877C4E1539A1}"/>
              </a:ext>
            </a:extLst>
          </p:cNvPr>
          <p:cNvSpPr>
            <a:spLocks noGrp="1"/>
          </p:cNvSpPr>
          <p:nvPr>
            <p:ph type="title"/>
          </p:nvPr>
        </p:nvSpPr>
        <p:spPr>
          <a:xfrm>
            <a:off x="7865806" y="643463"/>
            <a:ext cx="3706762" cy="1608124"/>
          </a:xfrm>
        </p:spPr>
        <p:txBody>
          <a:bodyPr>
            <a:normAutofit/>
          </a:bodyPr>
          <a:lstStyle/>
          <a:p>
            <a:r>
              <a:rPr lang="en-US">
                <a:cs typeface="Calibri Light"/>
              </a:rPr>
              <a:t>Antisemitism today</a:t>
            </a:r>
          </a:p>
        </p:txBody>
      </p:sp>
      <p:pic>
        <p:nvPicPr>
          <p:cNvPr id="4" name="Picture 4">
            <a:hlinkClick r:id="" action="ppaction://media"/>
            <a:extLst>
              <a:ext uri="{FF2B5EF4-FFF2-40B4-BE49-F238E27FC236}">
                <a16:creationId xmlns:a16="http://schemas.microsoft.com/office/drawing/2014/main" id="{B332A312-3ED9-4A57-B7AD-8970AA7B02A6}"/>
              </a:ext>
            </a:extLst>
          </p:cNvPr>
          <p:cNvPicPr>
            <a:picLocks noRot="1" noChangeAspect="1"/>
          </p:cNvPicPr>
          <p:nvPr>
            <a:videoFile r:link="rId1"/>
          </p:nvPr>
        </p:nvPicPr>
        <p:blipFill>
          <a:blip r:embed="rId5"/>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484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5F3F6-0703-483A-9CFA-FA9A72ACD67F}"/>
              </a:ext>
            </a:extLst>
          </p:cNvPr>
          <p:cNvSpPr>
            <a:spLocks noGrp="1"/>
          </p:cNvSpPr>
          <p:nvPr>
            <p:ph idx="1"/>
          </p:nvPr>
        </p:nvSpPr>
        <p:spPr>
          <a:xfrm>
            <a:off x="720535" y="1526634"/>
            <a:ext cx="4002936" cy="3637935"/>
          </a:xfrm>
        </p:spPr>
        <p:txBody>
          <a:bodyPr>
            <a:normAutofit/>
          </a:bodyPr>
          <a:lstStyle/>
          <a:p>
            <a:pPr marL="0" indent="0">
              <a:buNone/>
            </a:pPr>
            <a:r>
              <a:rPr lang="en-US" sz="2400" dirty="0">
                <a:cs typeface="Calibri"/>
              </a:rPr>
              <a:t>In the video, the 3 students share different experiences of antisemitism they have experienced in the present day. </a:t>
            </a:r>
          </a:p>
          <a:p>
            <a:pPr marL="0" indent="0">
              <a:buNone/>
            </a:pPr>
            <a:endParaRPr lang="en-US" sz="2400" dirty="0">
              <a:cs typeface="Calibri"/>
            </a:endParaRPr>
          </a:p>
          <a:p>
            <a:pPr marL="0" indent="0">
              <a:buNone/>
            </a:pPr>
            <a:r>
              <a:rPr lang="en-US" sz="2400" dirty="0">
                <a:cs typeface="Calibri"/>
              </a:rPr>
              <a:t>How prevalent do you think antisemitism is in your school, community, society? </a:t>
            </a:r>
            <a:endParaRPr lang="en-US" sz="2400" dirty="0"/>
          </a:p>
        </p:txBody>
      </p:sp>
      <p:pic>
        <p:nvPicPr>
          <p:cNvPr id="5" name="Picture 4" descr="A picture containing clock, drawing&#10;&#10;Description automatically generated">
            <a:extLst>
              <a:ext uri="{FF2B5EF4-FFF2-40B4-BE49-F238E27FC236}">
                <a16:creationId xmlns:a16="http://schemas.microsoft.com/office/drawing/2014/main" id="{D642A492-9282-4AC4-8A9B-C5F92EA8E308}"/>
              </a:ext>
            </a:extLst>
          </p:cNvPr>
          <p:cNvPicPr>
            <a:picLocks noChangeAspect="1"/>
          </p:cNvPicPr>
          <p:nvPr/>
        </p:nvPicPr>
        <p:blipFill>
          <a:blip r:embed="rId3"/>
          <a:stretch>
            <a:fillRect/>
          </a:stretch>
        </p:blipFill>
        <p:spPr>
          <a:xfrm>
            <a:off x="5289752" y="1319714"/>
            <a:ext cx="6095593" cy="405634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2262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021116e-70b5-4dea-976a-806e996dba5c" xsi:nil="true"/>
    <SharedWithUsers xmlns="4259f52f-4b71-47bc-aac8-de2b0f5da881">
      <UserInfo>
        <DisplayName>Chiasson, Judy</DisplayName>
        <AccountId>11</AccountId>
        <AccountType/>
      </UserInfo>
      <UserInfo>
        <DisplayName>Gomez, Julie</DisplayName>
        <AccountId>14</AccountId>
        <AccountType/>
      </UserInfo>
      <UserInfo>
        <DisplayName>Guppy, Talia</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5B2D66-8E18-46D7-967B-1A3B48ACF553}">
  <ds:schemaRefs>
    <ds:schemaRef ds:uri="16c05727-aa75-4e4a-9b5f-8a80a1165891"/>
    <ds:schemaRef ds:uri="4259f52f-4b71-47bc-aac8-de2b0f5da881"/>
    <ds:schemaRef ds:uri="71af3243-3dd4-4a8d-8c0d-dd76da1f02a5"/>
    <ds:schemaRef ds:uri="e021116e-70b5-4dea-976a-806e996db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FE41CA-01C7-4999-9BC7-050FDE7EAF1F}">
  <ds:schemaRefs>
    <ds:schemaRef ds:uri="http://schemas.microsoft.com/sharepoint/v3/contenttype/forms"/>
  </ds:schemaRefs>
</ds:datastoreItem>
</file>

<file path=customXml/itemProps3.xml><?xml version="1.0" encoding="utf-8"?>
<ds:datastoreItem xmlns:ds="http://schemas.openxmlformats.org/officeDocument/2006/customXml" ds:itemID="{9788612C-D188-4A22-8484-6AAE891C9D15}">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TotalTime>
  <Words>451</Words>
  <Application>Microsoft Office PowerPoint</Application>
  <PresentationFormat>Widescreen</PresentationFormat>
  <Paragraphs>61</Paragraphs>
  <Slides>13</Slides>
  <Notes>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Xenophobia &amp; Antisemitism</vt:lpstr>
      <vt:lpstr>PowerPoint Presentation</vt:lpstr>
      <vt:lpstr>PowerPoint Presentation</vt:lpstr>
      <vt:lpstr>PowerPoint Presentation</vt:lpstr>
      <vt:lpstr>PowerPoint Presentation</vt:lpstr>
      <vt:lpstr>Antisemitism</vt:lpstr>
      <vt:lpstr>antisemitism</vt:lpstr>
      <vt:lpstr>Antisemitism today</vt:lpstr>
      <vt:lpstr>PowerPoint Presentation</vt:lpstr>
      <vt:lpstr>What can you do?</vt:lpstr>
      <vt:lpstr>What will you do?</vt:lpstr>
      <vt:lpstr>Human relations, diversity &amp; equity  https://www.lausd.org/human-relations </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TG</dc:creator>
  <cp:lastModifiedBy>Hall, Julie</cp:lastModifiedBy>
  <cp:revision>3</cp:revision>
  <dcterms:created xsi:type="dcterms:W3CDTF">2020-08-12T18:37:37Z</dcterms:created>
  <dcterms:modified xsi:type="dcterms:W3CDTF">2025-04-04T21:04:22Z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